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57" r:id="rId5"/>
    <p:sldId id="260" r:id="rId6"/>
    <p:sldId id="261" r:id="rId7"/>
    <p:sldId id="262" r:id="rId8"/>
    <p:sldId id="263" r:id="rId9"/>
    <p:sldId id="268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292D6-24AF-4CA2-8636-A599E154BC56}" type="datetimeFigureOut">
              <a:rPr lang="nl-NL" smtClean="0"/>
              <a:t>17-9-2016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F7963-BD3B-46B0-A0AA-A961AD8B2D4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38414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292D6-24AF-4CA2-8636-A599E154BC56}" type="datetimeFigureOut">
              <a:rPr lang="nl-NL" smtClean="0"/>
              <a:t>17-9-2016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F7963-BD3B-46B0-A0AA-A961AD8B2D4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4214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292D6-24AF-4CA2-8636-A599E154BC56}" type="datetimeFigureOut">
              <a:rPr lang="nl-NL" smtClean="0"/>
              <a:t>17-9-2016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F7963-BD3B-46B0-A0AA-A961AD8B2D4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28680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292D6-24AF-4CA2-8636-A599E154BC56}" type="datetimeFigureOut">
              <a:rPr lang="nl-NL" smtClean="0"/>
              <a:t>17-9-2016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F7963-BD3B-46B0-A0AA-A961AD8B2D4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91776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292D6-24AF-4CA2-8636-A599E154BC56}" type="datetimeFigureOut">
              <a:rPr lang="nl-NL" smtClean="0"/>
              <a:t>17-9-2016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F7963-BD3B-46B0-A0AA-A961AD8B2D4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4790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292D6-24AF-4CA2-8636-A599E154BC56}" type="datetimeFigureOut">
              <a:rPr lang="nl-NL" smtClean="0"/>
              <a:t>17-9-2016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F7963-BD3B-46B0-A0AA-A961AD8B2D4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48364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292D6-24AF-4CA2-8636-A599E154BC56}" type="datetimeFigureOut">
              <a:rPr lang="nl-NL" smtClean="0"/>
              <a:t>17-9-2016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F7963-BD3B-46B0-A0AA-A961AD8B2D4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45940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292D6-24AF-4CA2-8636-A599E154BC56}" type="datetimeFigureOut">
              <a:rPr lang="nl-NL" smtClean="0"/>
              <a:t>17-9-2016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F7963-BD3B-46B0-A0AA-A961AD8B2D4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31484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292D6-24AF-4CA2-8636-A599E154BC56}" type="datetimeFigureOut">
              <a:rPr lang="nl-NL" smtClean="0"/>
              <a:t>17-9-2016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F7963-BD3B-46B0-A0AA-A961AD8B2D4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90575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292D6-24AF-4CA2-8636-A599E154BC56}" type="datetimeFigureOut">
              <a:rPr lang="nl-NL" smtClean="0"/>
              <a:t>17-9-2016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F7963-BD3B-46B0-A0AA-A961AD8B2D4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34170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292D6-24AF-4CA2-8636-A599E154BC56}" type="datetimeFigureOut">
              <a:rPr lang="nl-NL" smtClean="0"/>
              <a:t>17-9-2016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F7963-BD3B-46B0-A0AA-A961AD8B2D4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12789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F292D6-24AF-4CA2-8636-A599E154BC56}" type="datetimeFigureOut">
              <a:rPr lang="nl-NL" smtClean="0"/>
              <a:t>17-9-2016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2F7963-BD3B-46B0-A0AA-A961AD8B2D4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24259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hyperlink" Target="http://www.google.nl/url?sa=i&amp;rct=j&amp;q=&amp;esrc=s&amp;frm=1&amp;source=images&amp;cd=&amp;ved=0CAcQjRw&amp;url=http://bamboepaal.nl/home/bamboe-meubels&amp;ei=OX7XVIuUCqPkyAOUh4Ew&amp;psig=AFQjCNGhyzY88LmQ0Yep_epdL_XhN3EGcg&amp;ust=1423495068490488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hyperlink" Target="http://www.google.nl/url?sa=i&amp;rct=j&amp;q=&amp;esrc=s&amp;frm=1&amp;source=images&amp;cd=&amp;cad=rja&amp;uact=8&amp;ved=0CAcQjRw&amp;url=http://forum.viva.nl/forum/thuis/bamboe-meubels-zijn-er-mooie-tafels-en-stoelen-van/list_messages/253763/1&amp;ei=oX7XVKiQH6XjywOHlIGoCg&amp;psig=AFQjCNFqzzSMhSBC78-na_MMBA9iEGaumQ&amp;ust=1423495131274024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10" Type="http://schemas.openxmlformats.org/officeDocument/2006/relationships/image" Target="../media/image56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jpeg"/><Relationship Id="rId7" Type="http://schemas.openxmlformats.org/officeDocument/2006/relationships/image" Target="../media/image62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nl/url?sa=i&amp;rct=j&amp;q=&amp;esrc=s&amp;frm=1&amp;source=images&amp;cd=&amp;cad=rja&amp;uact=8&amp;ved=0CAcQjRw&amp;url=http://sleutels.info/page34.php&amp;ei=O3TXVIrVF8WC7QaB8YDgBg&amp;psig=AFQjCNGtSbxSz5_ydQfjtUVaYIJb7-qMIg&amp;ust=1423492513480838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hyperlink" Target="http://www.google.nl/url?sa=i&amp;rct=j&amp;q=&amp;esrc=s&amp;frm=1&amp;source=images&amp;cd=&amp;cad=rja&amp;uact=8&amp;ved=0CAcQjRw&amp;url=http://blog.seniorennet.nl/lecercleklercq/archief.php?startdatum%3D1317420000%26stopdatum%3D1320102000&amp;ei=l23XVKaBHaaV7AbrgoHYCg&amp;psig=AFQjCNEQV_o7_P2BDFrb_o7XHmrmwv_Z2Q&amp;ust=1423490555991631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nl/url?sa=i&amp;rct=j&amp;q=&amp;esrc=s&amp;frm=1&amp;source=images&amp;cd=&amp;cad=rja&amp;uact=8&amp;ved=0CAcQjRw&amp;url=http://www.rotankado.be/nl/materiaal/bufteen&amp;ei=cWvXVJ7iBuHU7Ab87oHwAw&amp;psig=AFQjCNHnu7v8XKKI0bI4yYDLdfcSexQApA&amp;ust=1423490272449804" TargetMode="External"/><Relationship Id="rId13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5.jpeg"/><Relationship Id="rId12" Type="http://schemas.openxmlformats.org/officeDocument/2006/relationships/hyperlink" Target="http://www.google.nl/url?sa=i&amp;rct=j&amp;q=&amp;esrc=s&amp;frm=1&amp;source=images&amp;cd=&amp;cad=rja&amp;uact=8&amp;ved=0CAcQjRw&amp;url=http://www.wilgennest.nl/Foto%60s.htm&amp;ei=RWzXVPmxJ-Gu7AbmyICQDw&amp;psig=AFQjCNGLFrjwrk2SgpRvHY2gus6GWCcSqQ&amp;ust=1423490395652281" TargetMode="External"/><Relationship Id="rId17" Type="http://schemas.openxmlformats.org/officeDocument/2006/relationships/image" Target="../media/image10.jpeg"/><Relationship Id="rId2" Type="http://schemas.openxmlformats.org/officeDocument/2006/relationships/hyperlink" Target="http://www.google.nl/url?sa=i&amp;rct=j&amp;q=&amp;esrc=s&amp;frm=1&amp;source=images&amp;cd=&amp;cad=rja&amp;uact=8&amp;ved=0CAcQjRw&amp;url=http://mand-online.nl/artikel/3104?lang%3Dnl&amp;ei=wGzXVK_PI-KU7AaFi4G4Bg&amp;psig=AFQjCNEQV_o7_P2BDFrb_o7XHmrmwv_Z2Q&amp;ust=1423490555991631" TargetMode="External"/><Relationship Id="rId16" Type="http://schemas.openxmlformats.org/officeDocument/2006/relationships/hyperlink" Target="http://www.google.nl/url?sa=i&amp;rct=j&amp;q=&amp;esrc=s&amp;frm=1&amp;source=images&amp;cd=&amp;cad=rja&amp;uact=8&amp;ved=0CAcQjRw&amp;url=http://www.dootmeriets.com/html/nieuws/2007/nieuws07.htm&amp;ei=KHLXVIXQE-3d7Qbc0IHABA&amp;psig=AFQjCNEdrtv_zAoHD1miu0H6BwqXSaXn8w&amp;ust=142349168150422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nl/url?sa=i&amp;rct=j&amp;q=&amp;esrc=s&amp;frm=1&amp;source=images&amp;cd=&amp;cad=rja&amp;uact=8&amp;ved=0CAcQjRw&amp;url=http://verftechnieken.blogspot.com/2011/03/vergrijsd-riet-rustic-rattan.html&amp;ei=lXPXVKiHJuPD7gbKrYHwBg&amp;psig=AFQjCNGU7NOJYXBiA_DjTrZAu5G0wvvhyA&amp;ust=1423492224879862" TargetMode="External"/><Relationship Id="rId11" Type="http://schemas.openxmlformats.org/officeDocument/2006/relationships/image" Target="../media/image7.jpeg"/><Relationship Id="rId5" Type="http://schemas.openxmlformats.org/officeDocument/2006/relationships/image" Target="../media/image4.jpeg"/><Relationship Id="rId15" Type="http://schemas.openxmlformats.org/officeDocument/2006/relationships/image" Target="../media/image9.jpeg"/><Relationship Id="rId10" Type="http://schemas.openxmlformats.org/officeDocument/2006/relationships/hyperlink" Target="http://www.google.nl/url?sa=i&amp;rct=j&amp;q=&amp;esrc=s&amp;frm=1&amp;source=images&amp;cd=&amp;cad=rja&amp;uact=8&amp;ved=0CAcQjRw&amp;url=http://www.smeulderssfeermeubelen.nl/site/index.php?cat%3D8&amp;ei=rGvXVKGeIoOc7gbFjYDABQ&amp;psig=AFQjCNHnu7v8XKKI0bI4yYDLdfcSexQApA&amp;ust=1423490272449804" TargetMode="External"/><Relationship Id="rId4" Type="http://schemas.openxmlformats.org/officeDocument/2006/relationships/hyperlink" Target="http://www.google.nl/url?sa=i&amp;rct=j&amp;q=&amp;esrc=s&amp;frm=1&amp;source=images&amp;cd=&amp;cad=rja&amp;uact=8&amp;ved=0CAcQjRw&amp;url=http://www.timmersverpakkingen.nl/webshop/tapes/etalage/9724-etalage-overig-/mand-schilmand-grauwe-teen-30cm-xh105cm&amp;ei=j2zXVI_BNOmv7AbZ84H4Bw&amp;psig=AFQjCNEQV_o7_P2BDFrb_o7XHmrmwv_Z2Q&amp;ust=1423490555991631" TargetMode="External"/><Relationship Id="rId9" Type="http://schemas.openxmlformats.org/officeDocument/2006/relationships/image" Target="../media/image6.jpeg"/><Relationship Id="rId14" Type="http://schemas.openxmlformats.org/officeDocument/2006/relationships/hyperlink" Target="http://www.refdag.nl/nieuws/economie/mandenmaker_werkt_met_natte_tenen_1_524492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nl/url?sa=i&amp;rct=j&amp;q=&amp;esrc=s&amp;frm=1&amp;source=images&amp;cd=&amp;cad=rja&amp;uact=8&amp;ved=0CAcQjRw&amp;url=http://www.versteegmanden.nl/products.php?action%3DPrintlist&amp;ei=SXHXVJFmwtXsBtzggfAE&amp;psig=AFQjCNEdrtv_zAoHD1miu0H6BwqXSaXn8w&amp;ust=1423491681504228" TargetMode="External"/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2" Type="http://schemas.openxmlformats.org/officeDocument/2006/relationships/hyperlink" Target="http://www.google.nl/url?sa=i&amp;rct=j&amp;q=&amp;esrc=s&amp;frm=1&amp;source=images&amp;cd=&amp;cad=rja&amp;uact=8&amp;ved=0CAcQjRw&amp;url=http://manden.info/products.php?action%3DSelecteer%26groep%3D1%26pagina%3D5&amp;ei=wnLXVI7tDMac7gbU6ICYCw&amp;psig=AFQjCNEdrtv_zAoHD1miu0H6BwqXSaXn8w&amp;ust=1423491681504228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nl/url?sa=i&amp;rct=j&amp;q=&amp;esrc=s&amp;frm=1&amp;source=images&amp;cd=&amp;cad=rja&amp;uact=8&amp;ved=0CAcQjRw&amp;url=http://mand-online.nl/artikel/3103?lang%3Dnl&amp;ei=Z23XVKPECMa67gb0-oGIBQ&amp;psig=AFQjCNEQV_o7_P2BDFrb_o7XHmrmwv_Z2Q&amp;ust=1423490555991631" TargetMode="External"/><Relationship Id="rId5" Type="http://schemas.openxmlformats.org/officeDocument/2006/relationships/image" Target="../media/image12.jpeg"/><Relationship Id="rId4" Type="http://schemas.openxmlformats.org/officeDocument/2006/relationships/hyperlink" Target="http://mand-online.nl/houtmanden?lang=nl" TargetMode="External"/><Relationship Id="rId9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detelefoongids.nl/versteeg-manden/195651850030/5-1/" TargetMode="External"/><Relationship Id="rId3" Type="http://schemas.openxmlformats.org/officeDocument/2006/relationships/image" Target="../media/image15.jpeg"/><Relationship Id="rId7" Type="http://schemas.openxmlformats.org/officeDocument/2006/relationships/image" Target="../media/image17.jpeg"/><Relationship Id="rId2" Type="http://schemas.openxmlformats.org/officeDocument/2006/relationships/hyperlink" Target="http://www.google.nl/url?sa=i&amp;rct=j&amp;q=&amp;esrc=s&amp;frm=1&amp;source=images&amp;cd=&amp;cad=rja&amp;uact=8&amp;ved=0CAcQjRw&amp;url=http://www.versteegmanden.nl/koopjes.php&amp;ei=DHHXVPXpBoHd7QaAkIGICA&amp;psig=AFQjCNEdrtv_zAoHD1miu0H6BwqXSaXn8w&amp;ust=1423491681504228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refdag.nl/nieuws/economie/mandenmaker_werkt_met_natte_tenen_1_524492" TargetMode="External"/><Relationship Id="rId5" Type="http://schemas.openxmlformats.org/officeDocument/2006/relationships/image" Target="../media/image16.jpeg"/><Relationship Id="rId4" Type="http://schemas.openxmlformats.org/officeDocument/2006/relationships/hyperlink" Target="http://www.google.nl/url?sa=i&amp;rct=j&amp;q=&amp;esrc=s&amp;frm=1&amp;source=images&amp;cd=&amp;cad=rja&amp;uact=8&amp;ved=0CAcQjRw&amp;url=http://www.rotanmanden.nl/zouwen/lectuurmanden/index.php&amp;ei=uG7XVN6-E-KE7gbIoYHIAg&amp;psig=AFQjCNEQV_o7_P2BDFrb_o7XHmrmwv_Z2Q&amp;ust=1423490555991631" TargetMode="External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nl/url?sa=i&amp;rct=j&amp;q=&amp;esrc=s&amp;frm=1&amp;source=images&amp;cd=&amp;cad=rja&amp;uact=8&amp;ved=0CAcQjRw&amp;url=http://www.dootmeriets.com/html/product/rmand2.htm&amp;ei=fHHXVO_IGKWJ7Qb9-4GIBA&amp;psig=AFQjCNEdrtv_zAoHD1miu0H6BwqXSaXn8w&amp;ust=1423491681504228" TargetMode="External"/><Relationship Id="rId3" Type="http://schemas.openxmlformats.org/officeDocument/2006/relationships/image" Target="../media/image19.jpeg"/><Relationship Id="rId7" Type="http://schemas.openxmlformats.org/officeDocument/2006/relationships/image" Target="../media/image21.jpeg"/><Relationship Id="rId2" Type="http://schemas.openxmlformats.org/officeDocument/2006/relationships/hyperlink" Target="http://www.google.nl/url?sa=i&amp;rct=j&amp;q=&amp;esrc=s&amp;frm=1&amp;source=images&amp;cd=&amp;cad=rja&amp;uact=8&amp;ved=0CAcQjRw&amp;url=http://www.brennholz-franken.de/de/Brennholzkorb-mit-Griffen&amp;ei=0W7XVKrmH-uV7AaPl4DoBg&amp;psig=AFQjCNEQV_o7_P2BDFrb_o7XHmrmwv_Z2Q&amp;ust=1423490555991631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nl/url?sa=i&amp;rct=j&amp;q=&amp;esrc=s&amp;frm=1&amp;source=images&amp;cd=&amp;cad=rja&amp;uact=8&amp;ved=0CAcQjRw&amp;url=http://www.rotanmanden.nl/index.php?route%3Dproduct/category%26path%3D146%26sort%3Dp.model%26order%3DASC&amp;ei=EW_XVK3LCMqr7AantoGICA&amp;psig=AFQjCNEQV_o7_P2BDFrb_o7XHmrmwv_Z2Q&amp;ust=1423490555991631" TargetMode="External"/><Relationship Id="rId5" Type="http://schemas.openxmlformats.org/officeDocument/2006/relationships/image" Target="../media/image20.jpeg"/><Relationship Id="rId4" Type="http://schemas.openxmlformats.org/officeDocument/2006/relationships/hyperlink" Target="http://www.google.nl/url?sa=i&amp;rct=j&amp;q=&amp;esrc=s&amp;frm=1&amp;source=images&amp;cd=&amp;cad=rja&amp;uact=8&amp;ved=0CAcQjRw&amp;url=http://www.brennholz-franken.de/de/Kaminholzkoerbe/Runder-Brennholzkorb-aus-Vollweide-50-cm-&amp;ei=7W7XVNmsGbKQ7Qa2-oBI&amp;psig=AFQjCNEQV_o7_P2BDFrb_o7XHmrmwv_Z2Q&amp;ust=1423490555991631" TargetMode="External"/><Relationship Id="rId9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nl/url?sa=i&amp;rct=j&amp;q=&amp;esrc=s&amp;frm=1&amp;source=images&amp;cd=&amp;cad=rja&amp;uact=8&amp;ved=0CAcQjRw&amp;url=http://www.bol.com/nl/p/christmas-house-kerstboom-voet-standaard-rond-d55-wit-berk/9200000020448525/&amp;ei=e3fXVNWoO-GN7AbGkIDYDg&amp;psig=AFQjCNFxdPkJAJu-hEY-ADLH48WNimZifQ&amp;ust=1423493265516789" TargetMode="External"/><Relationship Id="rId3" Type="http://schemas.openxmlformats.org/officeDocument/2006/relationships/image" Target="../media/image23.jpeg"/><Relationship Id="rId7" Type="http://schemas.openxmlformats.org/officeDocument/2006/relationships/image" Target="../media/image25.jpeg"/><Relationship Id="rId2" Type="http://schemas.openxmlformats.org/officeDocument/2006/relationships/hyperlink" Target="http://www.google.nl/url?sa=i&amp;rct=j&amp;q=&amp;esrc=s&amp;frm=1&amp;source=images&amp;cd=&amp;cad=rja&amp;uact=8&amp;ved=0CAcQjRw&amp;url=http://www.catalogusnielsholgersson.nl/blog/?cat%3D1%26paged%3D4&amp;ei=j3XXVJ_AH4j97AbqlYCQCg&amp;psig=AFQjCNHUOwKbnVj2lvdPmifwat4A0FWm_Q&amp;ust=142349280155729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nl/url?sa=i&amp;rct=j&amp;q=&amp;esrc=s&amp;frm=1&amp;source=images&amp;cd=&amp;cad=rja&amp;uact=8&amp;ved=0CAcQjRw&amp;url=http://nl.dreamstime.com/stock-foto-s-mand-image9048083&amp;ei=PXfXVJ_3F6XD7gaEu4Eo&amp;psig=AFQjCNFxdPkJAJu-hEY-ADLH48WNimZifQ&amp;ust=1423493265516789" TargetMode="External"/><Relationship Id="rId11" Type="http://schemas.openxmlformats.org/officeDocument/2006/relationships/image" Target="../media/image27.jpeg"/><Relationship Id="rId5" Type="http://schemas.openxmlformats.org/officeDocument/2006/relationships/image" Target="../media/image24.jpeg"/><Relationship Id="rId10" Type="http://schemas.openxmlformats.org/officeDocument/2006/relationships/hyperlink" Target="http://www.google.nl/url?sa=i&amp;rct=j&amp;q=&amp;esrc=s&amp;frm=1&amp;source=images&amp;cd=&amp;cad=rja&amp;uact=8&amp;ved=0CAcQjRw&amp;url=http://users.skynet.be/dani/paginas/paasfeest.html&amp;ei=8XfXVOK2Cuee7ga5soH4Cw&amp;psig=AFQjCNFBFD3DV2uAdzos5H8Fw6iQnBW9AA&amp;ust=1423493418700696" TargetMode="External"/><Relationship Id="rId4" Type="http://schemas.openxmlformats.org/officeDocument/2006/relationships/hyperlink" Target="http://www.google.nl/url?sa=i&amp;rct=j&amp;q=&amp;esrc=s&amp;frm=1&amp;source=images&amp;cd=&amp;cad=rja&amp;uact=8&amp;ved=0CAcQjRw&amp;url=http://www.marktplaats.nl/z/huis-en-inrichting/woonaccessoires-schalen-en-manden/gevlochten-mand.html?query%3DGevlochten%2Bmand%26categoryId%3D1515&amp;ei=EXbXVOTpI-bD7gaq34GAAQ&amp;psig=AFQjCNGVTq0mFGlL1vYkdSiEoN6n_UD71A&amp;ust=1423492966183452" TargetMode="External"/><Relationship Id="rId9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nl/url?sa=i&amp;rct=j&amp;q=&amp;esrc=s&amp;frm=1&amp;source=images&amp;cd=&amp;cad=rja&amp;uact=8&amp;ved=0CAcQjRw&amp;url=http://www.mijntuinmeubelen.be/page/4/&amp;ei=0nzXVPa-GufgywPgh4Jo&amp;psig=AFQjCNHKI4VS8EP25V-tF7sKO_rirX-cWA&amp;ust=1423494704702844" TargetMode="External"/><Relationship Id="rId3" Type="http://schemas.openxmlformats.org/officeDocument/2006/relationships/image" Target="../media/image28.jpeg"/><Relationship Id="rId7" Type="http://schemas.openxmlformats.org/officeDocument/2006/relationships/image" Target="../media/image30.jpeg"/><Relationship Id="rId2" Type="http://schemas.openxmlformats.org/officeDocument/2006/relationships/hyperlink" Target="http://www.google.nl/url?sa=i&amp;rct=j&amp;q=&amp;esrc=s&amp;frm=1&amp;source=images&amp;cd=&amp;cad=rja&amp;uact=8&amp;ved=0CAcQjRw&amp;url=http://4citizencane.com/Citizen%20Cane%20Chair%20Restoration%20Welcome%20Page.html&amp;ei=n33XVNP_C6ezygPYi4DQDw&amp;psig=AFQjCNGf_bf3GWurmBbv7g0FrgTrohZf3w&amp;ust=142349491534292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nl/url?sa=i&amp;rct=j&amp;q=&amp;esrc=s&amp;frm=1&amp;source=images&amp;cd=&amp;cad=rja&amp;uact=8&amp;ved=0CAcQjRw&amp;url=http://www.fietsweb.nl/rotan-mand-met-klep-natural-grey/C25_H46_27196/&amp;ei=X3zXVCChmsoDtd2AiAs&amp;psig=AFQjCNH2_o5oF0f5K2SLi7WwTtYjnQTk3Q&amp;ust=1423494487117810" TargetMode="External"/><Relationship Id="rId5" Type="http://schemas.openxmlformats.org/officeDocument/2006/relationships/image" Target="../media/image29.png"/><Relationship Id="rId4" Type="http://schemas.openxmlformats.org/officeDocument/2006/relationships/hyperlink" Target="http://www.google.nl/url?sa=i&amp;rct=j&amp;q=&amp;esrc=s&amp;frm=1&amp;source=images&amp;cd=&amp;cad=rja&amp;uact=8&amp;ved=0CAcQjRw&amp;url=http://roomed.nl/rotan-voor-binnenshuis/&amp;ei=IHzXVIj9Jov8ywOm0oLwCg&amp;psig=AFQjCNH2_o5oF0f5K2SLi7WwTtYjnQTk3Q&amp;ust=1423494487117810" TargetMode="External"/><Relationship Id="rId9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nl/url?sa=i&amp;rct=j&amp;q=&amp;esrc=s&amp;frm=1&amp;source=images&amp;cd=&amp;cad=rja&amp;uact=8&amp;ved=0CAcQjRw&amp;url=http://www.mijntuinmeubelen.be/rotan-stoelen-tuinmeubels/&amp;ei=CHzXVI-iIer9ywPAqYHwBw&amp;psig=AFQjCNH2_o5oF0f5K2SLi7WwTtYjnQTk3Q&amp;ust=1423494487117810" TargetMode="External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Relationship Id="rId9" Type="http://schemas.openxmlformats.org/officeDocument/2006/relationships/image" Target="../media/image3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800" b="1" u="sng" dirty="0" smtClean="0"/>
              <a:t>Ondergronden: manden</a:t>
            </a:r>
            <a:endParaRPr lang="nl-NL" sz="4800" b="1" u="sng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5141168"/>
          </a:xfrm>
        </p:spPr>
        <p:txBody>
          <a:bodyPr>
            <a:normAutofit fontScale="92500" lnSpcReduction="10000"/>
          </a:bodyPr>
          <a:lstStyle/>
          <a:p>
            <a:r>
              <a:rPr lang="nl-NL" u="sng" dirty="0" smtClean="0"/>
              <a:t>Kenmerken</a:t>
            </a:r>
            <a:r>
              <a:rPr lang="nl-NL" dirty="0" smtClean="0"/>
              <a:t>:</a:t>
            </a:r>
          </a:p>
          <a:p>
            <a:pPr lvl="1"/>
            <a:r>
              <a:rPr lang="nl-NL" dirty="0" smtClean="0"/>
              <a:t>Natuurlijke uitstraling (neutraal met bloemen)</a:t>
            </a:r>
          </a:p>
          <a:p>
            <a:pPr lvl="1"/>
            <a:r>
              <a:rPr lang="nl-NL" dirty="0" smtClean="0"/>
              <a:t>Niet waterdicht</a:t>
            </a:r>
          </a:p>
          <a:p>
            <a:pPr lvl="1"/>
            <a:r>
              <a:rPr lang="nl-NL" dirty="0" smtClean="0"/>
              <a:t>Lagelonenlanden &gt; goedkope manden</a:t>
            </a:r>
          </a:p>
          <a:p>
            <a:pPr lvl="1"/>
            <a:r>
              <a:rPr lang="nl-NL" dirty="0" smtClean="0"/>
              <a:t>Exclusieve materialen/vormen &gt; duurdere manden</a:t>
            </a:r>
          </a:p>
          <a:p>
            <a:pPr lvl="1"/>
            <a:r>
              <a:rPr lang="nl-NL" dirty="0" smtClean="0"/>
              <a:t>Gevlochten (van diverse soorten materiaal) </a:t>
            </a:r>
          </a:p>
          <a:p>
            <a:r>
              <a:rPr lang="nl-NL" u="sng" dirty="0" smtClean="0"/>
              <a:t>Gebruik</a:t>
            </a:r>
            <a:r>
              <a:rPr lang="nl-NL" dirty="0" smtClean="0"/>
              <a:t>:</a:t>
            </a:r>
          </a:p>
          <a:p>
            <a:pPr lvl="1"/>
            <a:r>
              <a:rPr lang="nl-NL" dirty="0" smtClean="0"/>
              <a:t>Bloemwerk, plantenbakken</a:t>
            </a:r>
          </a:p>
          <a:p>
            <a:r>
              <a:rPr lang="nl-NL" u="sng" dirty="0" smtClean="0"/>
              <a:t>Opslaan/ bewaren</a:t>
            </a:r>
            <a:r>
              <a:rPr lang="nl-NL" dirty="0" smtClean="0"/>
              <a:t>:</a:t>
            </a:r>
            <a:endParaRPr lang="nl-NL" dirty="0" smtClean="0"/>
          </a:p>
          <a:p>
            <a:pPr lvl="1"/>
            <a:r>
              <a:rPr lang="nl-NL" dirty="0" smtClean="0"/>
              <a:t>Niet te droog , niet vochtig bewaren, trekt stof aan, niet te vast in elkaar opstapelen, schimmelgevoelig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789515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580112" y="274638"/>
            <a:ext cx="3106688" cy="490066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11560" y="908721"/>
            <a:ext cx="8157592" cy="2232248"/>
          </a:xfrm>
        </p:spPr>
        <p:txBody>
          <a:bodyPr/>
          <a:lstStyle/>
          <a:p>
            <a:r>
              <a:rPr lang="nl-NL" dirty="0" smtClean="0"/>
              <a:t>Bamboe:</a:t>
            </a:r>
          </a:p>
          <a:p>
            <a:pPr lvl="1"/>
            <a:r>
              <a:rPr lang="nl-NL" dirty="0" smtClean="0"/>
              <a:t>Zeer snel groeiende grassoort met houtachtige stengels</a:t>
            </a:r>
          </a:p>
          <a:p>
            <a:pPr lvl="1"/>
            <a:r>
              <a:rPr lang="nl-NL" dirty="0" smtClean="0"/>
              <a:t>Gespleten verwerkt of heel /rond</a:t>
            </a:r>
            <a:endParaRPr lang="nl-NL" dirty="0"/>
          </a:p>
        </p:txBody>
      </p:sp>
      <p:pic>
        <p:nvPicPr>
          <p:cNvPr id="8194" name="Picture 2" descr="http://bamboepaal.nl/wp-content/gallery/bamboemeubelen/plantage02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46" y="3717032"/>
            <a:ext cx="4643293" cy="3474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www.duurzamelifestyle.com/wp-content/uploads/2012/12/mojave-lounge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857" y="4225482"/>
            <a:ext cx="4371975" cy="245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834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/>
          <a:lstStyle/>
          <a:p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1512168"/>
          </a:xfrm>
        </p:spPr>
        <p:txBody>
          <a:bodyPr/>
          <a:lstStyle/>
          <a:p>
            <a:r>
              <a:rPr lang="nl-NL" dirty="0" smtClean="0"/>
              <a:t>Raffia:</a:t>
            </a:r>
          </a:p>
          <a:p>
            <a:pPr lvl="1"/>
            <a:r>
              <a:rPr lang="nl-NL" dirty="0" smtClean="0"/>
              <a:t>Bladvezels van de Raffiapalm (</a:t>
            </a:r>
            <a:r>
              <a:rPr lang="nl-NL" dirty="0" err="1" smtClean="0"/>
              <a:t>Raphia</a:t>
            </a:r>
            <a:r>
              <a:rPr lang="nl-NL" dirty="0" smtClean="0"/>
              <a:t>)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265273"/>
            <a:ext cx="3331274" cy="2592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65272"/>
            <a:ext cx="2627784" cy="2569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1" y="3038784"/>
            <a:ext cx="2055914" cy="1585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1" y="15132"/>
            <a:ext cx="2034952" cy="2991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772816"/>
            <a:ext cx="3139915" cy="2351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3475" y="1772816"/>
            <a:ext cx="3139916" cy="2351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265273"/>
            <a:ext cx="3418835" cy="2560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12700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9594" y="2344663"/>
            <a:ext cx="2428875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5" y="2016114"/>
            <a:ext cx="2915815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093" y="5555422"/>
            <a:ext cx="3048000" cy="134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23528" y="764705"/>
            <a:ext cx="8229600" cy="2232248"/>
          </a:xfrm>
        </p:spPr>
        <p:txBody>
          <a:bodyPr/>
          <a:lstStyle/>
          <a:p>
            <a:r>
              <a:rPr lang="nl-NL" dirty="0" smtClean="0"/>
              <a:t>Kokosvezel:</a:t>
            </a:r>
          </a:p>
          <a:p>
            <a:pPr lvl="1"/>
            <a:r>
              <a:rPr lang="nl-NL" dirty="0" smtClean="0"/>
              <a:t>Van de </a:t>
            </a:r>
            <a:r>
              <a:rPr lang="nl-NL" dirty="0" err="1" smtClean="0"/>
              <a:t>bladvoet</a:t>
            </a:r>
            <a:r>
              <a:rPr lang="nl-NL" dirty="0" smtClean="0"/>
              <a:t> van de kokospalm</a:t>
            </a:r>
          </a:p>
          <a:p>
            <a:pPr lvl="1"/>
            <a:r>
              <a:rPr lang="nl-NL" dirty="0" smtClean="0"/>
              <a:t>Gedroogd verwerkt (bruin van kleur)</a:t>
            </a:r>
            <a:endParaRPr lang="nl-N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07" y="2420888"/>
            <a:ext cx="3532893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5" y="0"/>
            <a:ext cx="2915816" cy="1940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235" y="4403423"/>
            <a:ext cx="1847850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221089"/>
            <a:ext cx="2668666" cy="266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911589"/>
            <a:ext cx="1979712" cy="2958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7541" y="3943312"/>
            <a:ext cx="2156459" cy="1612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57231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" name="Picture 16" descr="Afbeeldingsresultaat voor waterhyacint meube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52288"/>
            <a:ext cx="3635896" cy="3635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Afbeeldingsresultaat voor mand van waterhyaci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73" y="2315193"/>
            <a:ext cx="2195736" cy="2195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Afbeeldingsresultaat voor waterhyacint meubel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159" y="3161428"/>
            <a:ext cx="2204824" cy="2749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fbeeldingsresultaat voor waterhyacin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851" y="0"/>
            <a:ext cx="2225525" cy="2970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35000" y="248014"/>
            <a:ext cx="8229600" cy="4525963"/>
          </a:xfrm>
        </p:spPr>
        <p:txBody>
          <a:bodyPr/>
          <a:lstStyle/>
          <a:p>
            <a:r>
              <a:rPr lang="nl-NL" dirty="0" smtClean="0"/>
              <a:t>Waterhyacint </a:t>
            </a:r>
            <a:r>
              <a:rPr lang="nl-NL" sz="2000" dirty="0" smtClean="0"/>
              <a:t>(</a:t>
            </a:r>
            <a:r>
              <a:rPr lang="nl-NL" sz="2000" dirty="0" err="1" smtClean="0"/>
              <a:t>Eichhornia</a:t>
            </a:r>
            <a:r>
              <a:rPr lang="nl-NL" sz="2000" dirty="0" smtClean="0"/>
              <a:t> </a:t>
            </a:r>
            <a:r>
              <a:rPr lang="nl-NL" sz="2000" dirty="0" err="1" smtClean="0"/>
              <a:t>crassipes</a:t>
            </a:r>
            <a:r>
              <a:rPr lang="nl-NL" sz="2000" dirty="0" smtClean="0"/>
              <a:t>)</a:t>
            </a:r>
          </a:p>
          <a:p>
            <a:pPr>
              <a:buFontTx/>
              <a:buChar char="-"/>
            </a:pPr>
            <a:r>
              <a:rPr lang="nl-NL" sz="2000" dirty="0" smtClean="0"/>
              <a:t>gedroogd en gemangeld goed te gebruiken als </a:t>
            </a:r>
          </a:p>
          <a:p>
            <a:pPr marL="0" indent="0">
              <a:buNone/>
            </a:pPr>
            <a:r>
              <a:rPr lang="nl-NL" sz="2000" dirty="0"/>
              <a:t> </a:t>
            </a:r>
            <a:r>
              <a:rPr lang="nl-NL" sz="2000" dirty="0" smtClean="0"/>
              <a:t>     vlechtmateriaal voor manden en meubels.</a:t>
            </a:r>
          </a:p>
        </p:txBody>
      </p:sp>
      <p:pic>
        <p:nvPicPr>
          <p:cNvPr id="1028" name="Picture 4" descr="Afbeeldingsresultaat voor waterhyacin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851" y="1976212"/>
            <a:ext cx="3413149" cy="2559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fbeeldingsresultaat voor waterhyacin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851" y="4570362"/>
            <a:ext cx="3413149" cy="2270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Afbeeldingsresultaat voor mand van waterhyacin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709" y="1473861"/>
            <a:ext cx="2074267" cy="2074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3990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238112" y="260648"/>
            <a:ext cx="5035095" cy="2232248"/>
          </a:xfrm>
        </p:spPr>
        <p:txBody>
          <a:bodyPr>
            <a:normAutofit/>
          </a:bodyPr>
          <a:lstStyle/>
          <a:p>
            <a:r>
              <a:rPr lang="nl-NL" u="sng" dirty="0" smtClean="0"/>
              <a:t>Meest gebruikte Hollandse vlechtmaterialen</a:t>
            </a:r>
            <a:r>
              <a:rPr lang="nl-NL" dirty="0" smtClean="0"/>
              <a:t>: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0" y="3429000"/>
            <a:ext cx="3013420" cy="3168352"/>
          </a:xfrm>
        </p:spPr>
        <p:txBody>
          <a:bodyPr/>
          <a:lstStyle/>
          <a:p>
            <a:r>
              <a:rPr lang="nl-NL" dirty="0" err="1" smtClean="0"/>
              <a:t>Salix</a:t>
            </a:r>
            <a:r>
              <a:rPr lang="nl-NL" dirty="0" smtClean="0"/>
              <a:t> – Wilg   </a:t>
            </a:r>
          </a:p>
          <a:p>
            <a:pPr marL="0" indent="0">
              <a:buNone/>
            </a:pPr>
            <a:endParaRPr lang="nl-NL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nl-NL" dirty="0" smtClean="0">
                <a:sym typeface="Wingdings" panose="05000000000000000000" pitchFamily="2" charset="2"/>
              </a:rPr>
              <a:t>wilgentenen /           </a:t>
            </a:r>
          </a:p>
          <a:p>
            <a:pPr marL="0" indent="0">
              <a:buNone/>
            </a:pPr>
            <a:r>
              <a:rPr lang="nl-NL" dirty="0">
                <a:sym typeface="Wingdings" panose="05000000000000000000" pitchFamily="2" charset="2"/>
              </a:rPr>
              <a:t> </a:t>
            </a:r>
            <a:r>
              <a:rPr lang="nl-NL" dirty="0" smtClean="0">
                <a:sym typeface="Wingdings" panose="05000000000000000000" pitchFamily="2" charset="2"/>
              </a:rPr>
              <a:t>  griendhout</a:t>
            </a:r>
            <a:endParaRPr lang="nl-NL" dirty="0"/>
          </a:p>
        </p:txBody>
      </p:sp>
      <p:pic>
        <p:nvPicPr>
          <p:cNvPr id="3076" name="Picture 4" descr="http://sleutels.info/attachments/Image/Twijgwaard/Kleurenteen_102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420" y="2781299"/>
            <a:ext cx="6124575" cy="4076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blogimages.seniorennet.nl/lecercleklercq/39071-7ee5109c58fc1ec2335a59087c413251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4238114" cy="299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76966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http://mand-online.nl/images/mesman/afb21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910" y="3602913"/>
            <a:ext cx="1806801" cy="1324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timmersverpakkingen.nl/bestanden/cache/large/2150/Mand-schilmand-grauwe-teen-30cm-xh105cm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3785" y="3126564"/>
            <a:ext cx="1944557" cy="1944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lh4.ggpht.com/-FqnAxIah5ww/UaH0VLSenpI/AAAAAAAAHb0/KpAal8VfGhg/mand_vergrijzen_krijtverf%25255B2%25255D.jpg?imgmax=800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3133" y="5229200"/>
            <a:ext cx="2376264" cy="1901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72911" y="260648"/>
            <a:ext cx="8513889" cy="6480720"/>
          </a:xfrm>
        </p:spPr>
        <p:txBody>
          <a:bodyPr/>
          <a:lstStyle/>
          <a:p>
            <a:r>
              <a:rPr lang="nl-NL" sz="2400" dirty="0" err="1" smtClean="0"/>
              <a:t>Bufteen</a:t>
            </a:r>
            <a:r>
              <a:rPr lang="nl-NL" sz="2400" dirty="0" smtClean="0"/>
              <a:t>: </a:t>
            </a:r>
          </a:p>
          <a:p>
            <a:pPr marL="0" indent="0">
              <a:buNone/>
            </a:pPr>
            <a:r>
              <a:rPr lang="nl-NL" sz="2400" dirty="0"/>
              <a:t> </a:t>
            </a:r>
            <a:r>
              <a:rPr lang="nl-NL" sz="2400" dirty="0" smtClean="0"/>
              <a:t>    wilgenteen, 24 uur koken, schillen, roodbruine kleur</a:t>
            </a:r>
          </a:p>
          <a:p>
            <a:pPr marL="457200" lvl="1" indent="0">
              <a:buNone/>
            </a:pPr>
            <a:r>
              <a:rPr lang="nl-NL" sz="2000" dirty="0" smtClean="0"/>
              <a:t>	&gt; fietsmand, hondenmand, lectuurmand </a:t>
            </a:r>
          </a:p>
          <a:p>
            <a:pPr marL="457200" lvl="1" indent="0">
              <a:buNone/>
            </a:pPr>
            <a:endParaRPr lang="nl-NL" sz="2000" dirty="0"/>
          </a:p>
          <a:p>
            <a:pPr marL="457200" lvl="1" indent="0">
              <a:buNone/>
            </a:pPr>
            <a:endParaRPr lang="nl-NL" sz="2000" dirty="0" smtClean="0"/>
          </a:p>
          <a:p>
            <a:pPr marL="457200" lvl="1" indent="0">
              <a:buNone/>
            </a:pPr>
            <a:endParaRPr lang="nl-NL" sz="2000" dirty="0" smtClean="0"/>
          </a:p>
          <a:p>
            <a:r>
              <a:rPr lang="nl-NL" sz="2400" dirty="0" smtClean="0"/>
              <a:t>Grauwe teen: </a:t>
            </a:r>
          </a:p>
          <a:p>
            <a:pPr marL="0" indent="0">
              <a:buNone/>
            </a:pPr>
            <a:r>
              <a:rPr lang="nl-NL" sz="2400" dirty="0"/>
              <a:t> </a:t>
            </a:r>
            <a:r>
              <a:rPr lang="nl-NL" sz="2400" dirty="0" smtClean="0"/>
              <a:t>    wilgenteen met bast erom, afgesneden + direct verwerkt</a:t>
            </a:r>
          </a:p>
          <a:p>
            <a:pPr marL="457200" lvl="1" indent="0">
              <a:buNone/>
            </a:pPr>
            <a:r>
              <a:rPr lang="nl-NL" sz="2000" dirty="0" smtClean="0"/>
              <a:t>       &gt; aardappelmand, </a:t>
            </a:r>
            <a:r>
              <a:rPr lang="nl-NL" sz="2000" dirty="0" err="1" smtClean="0"/>
              <a:t>eendenfuik</a:t>
            </a:r>
            <a:r>
              <a:rPr lang="nl-NL" sz="2000" dirty="0" smtClean="0"/>
              <a:t>, schilmand</a:t>
            </a:r>
          </a:p>
          <a:p>
            <a:pPr marL="457200" lvl="1" indent="0">
              <a:buNone/>
            </a:pPr>
            <a:endParaRPr lang="nl-NL" sz="2000" dirty="0"/>
          </a:p>
          <a:p>
            <a:pPr marL="457200" lvl="1" indent="0">
              <a:buNone/>
            </a:pPr>
            <a:endParaRPr lang="nl-NL" sz="2000" dirty="0" smtClean="0"/>
          </a:p>
          <a:p>
            <a:pPr marL="457200" lvl="1" indent="0">
              <a:buNone/>
            </a:pPr>
            <a:endParaRPr lang="nl-NL" sz="2000" dirty="0" smtClean="0"/>
          </a:p>
          <a:p>
            <a:r>
              <a:rPr lang="nl-NL" sz="2400" dirty="0" smtClean="0"/>
              <a:t> Witte teen: geschilde wilgenteen; </a:t>
            </a:r>
          </a:p>
          <a:p>
            <a:pPr marL="457200" lvl="1" indent="0">
              <a:buNone/>
            </a:pPr>
            <a:r>
              <a:rPr lang="nl-NL" sz="2400" dirty="0"/>
              <a:t> </a:t>
            </a:r>
            <a:r>
              <a:rPr lang="nl-NL" sz="2400" dirty="0" smtClean="0"/>
              <a:t>                    </a:t>
            </a:r>
            <a:r>
              <a:rPr lang="nl-NL" sz="2000" dirty="0" smtClean="0"/>
              <a:t>grauwe teen in water weken, bast eraf halen. </a:t>
            </a:r>
            <a:endParaRPr lang="nl-NL" sz="2000" dirty="0"/>
          </a:p>
          <a:p>
            <a:pPr marL="457200" lvl="1" indent="0">
              <a:buNone/>
            </a:pPr>
            <a:r>
              <a:rPr lang="nl-NL" sz="2000" dirty="0" smtClean="0"/>
              <a:t>      &gt; wasmand en geverfde manden</a:t>
            </a:r>
            <a:endParaRPr lang="nl-NL" sz="2400" dirty="0"/>
          </a:p>
        </p:txBody>
      </p:sp>
      <p:pic>
        <p:nvPicPr>
          <p:cNvPr id="1026" name="Picture 2" descr="http://www.rotankado.be/sites/default/files/styles/product_grid/public/productfotos/15011%20Basil%20Denver.jpg?itok=zep4IJbv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5922" y="18581"/>
            <a:ext cx="20193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smeulderssfeermeubelen.nl/site/plaatjes/872807047bufteen_hengselmand_swingk.jpg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432" y="1412776"/>
            <a:ext cx="1681531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wilgennest.nl/photogallery/photo00007364/IMG_5748.JPG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861048"/>
            <a:ext cx="1512168" cy="1134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www.refdag.nl/polopoly_fs/ador_1348_web_versteeg_9719_1_524491!image/2246915566.jpg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9019" y="1556792"/>
            <a:ext cx="1897555" cy="126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www.dootmeriets.com/html/nieuws/2007/thumbn/tn_witte_teen_3.jpg">
            <a:hlinkClick r:id="rId16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725" y="5085184"/>
            <a:ext cx="2353294" cy="177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15437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2" name="Picture 14" descr="http://manden.info/foto/34471458_59_60_61_62(Small)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9" y="1988840"/>
            <a:ext cx="3779912" cy="5543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mand-online.nl/images/mesman/afb185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-747464"/>
            <a:ext cx="4076700" cy="4076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mand-online.nl/images/mesman/afb210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899" y="3212976"/>
            <a:ext cx="5364088" cy="3992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www.versteegmanden.nl/foto/20142-43-44(Small).JP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142" y="-531440"/>
            <a:ext cx="5150575" cy="3860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77707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 descr="http://www.versteegmanden.nl/upl_files/Image/34472798(Small)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-938823"/>
            <a:ext cx="5438775" cy="4076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rotanmanden.nl/img/p/9323-903-thickbox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981" y="3137878"/>
            <a:ext cx="4076700" cy="4076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refdag.nl/polopoly_fs/ador_1348_web_versteeg_9719_1_524491!image/2246915566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813" y="0"/>
            <a:ext cx="4706816" cy="3137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://pffs.prod.ops.cx/content/image-gallery/195651850030/ABdso6oBDFSSmm6XhudsI8Zw5A/versteeg-manden.JP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003" y="3132438"/>
            <a:ext cx="5438775" cy="4076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94327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brennholz-franken.de/media/images/org/Fuellkorb_weide-oval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9815" y="0"/>
            <a:ext cx="3584185" cy="306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brennholz-franken.de/media/images/org/1325_2-3l_vorne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1" y="2781299"/>
            <a:ext cx="4076700" cy="4076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www.rotanmanden.nl/image/cache/rotan/9198-607-250x250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9190" y="3054790"/>
            <a:ext cx="3803210" cy="380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www.dootmeriets.com/html/fotos/rmand/rmand7.jp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53888"/>
            <a:ext cx="4284709" cy="2690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81967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u="sng" dirty="0" smtClean="0"/>
              <a:t>Andere (Hollandse) vlechtmaterialen:</a:t>
            </a:r>
            <a:endParaRPr lang="nl-NL" u="sng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484784"/>
            <a:ext cx="4680520" cy="5256584"/>
          </a:xfrm>
        </p:spPr>
        <p:txBody>
          <a:bodyPr>
            <a:normAutofit/>
          </a:bodyPr>
          <a:lstStyle/>
          <a:p>
            <a:r>
              <a:rPr lang="nl-NL" dirty="0" err="1" smtClean="0"/>
              <a:t>Maïsblad</a:t>
            </a:r>
            <a:endParaRPr lang="nl-NL" dirty="0" smtClean="0"/>
          </a:p>
          <a:p>
            <a:endParaRPr lang="nl-NL" dirty="0" smtClean="0"/>
          </a:p>
          <a:p>
            <a:r>
              <a:rPr lang="nl-NL" dirty="0" smtClean="0"/>
              <a:t>Brem (</a:t>
            </a:r>
            <a:r>
              <a:rPr lang="nl-NL" dirty="0" err="1" smtClean="0"/>
              <a:t>Cytisus</a:t>
            </a:r>
            <a:r>
              <a:rPr lang="nl-NL" dirty="0" smtClean="0"/>
              <a:t>)</a:t>
            </a:r>
          </a:p>
          <a:p>
            <a:endParaRPr lang="nl-NL" dirty="0" smtClean="0"/>
          </a:p>
          <a:p>
            <a:r>
              <a:rPr lang="nl-NL" dirty="0" smtClean="0"/>
              <a:t>Berk (</a:t>
            </a:r>
            <a:r>
              <a:rPr lang="nl-NL" dirty="0" err="1" smtClean="0"/>
              <a:t>Betula</a:t>
            </a:r>
            <a:r>
              <a:rPr lang="nl-NL" dirty="0" smtClean="0"/>
              <a:t>)</a:t>
            </a:r>
          </a:p>
          <a:p>
            <a:endParaRPr lang="nl-NL" dirty="0" smtClean="0"/>
          </a:p>
          <a:p>
            <a:r>
              <a:rPr lang="nl-NL" dirty="0" err="1" smtClean="0"/>
              <a:t>Calluna</a:t>
            </a:r>
            <a:endParaRPr lang="nl-NL" dirty="0" smtClean="0"/>
          </a:p>
          <a:p>
            <a:r>
              <a:rPr lang="nl-NL" dirty="0" smtClean="0"/>
              <a:t>Lavendel(</a:t>
            </a:r>
            <a:r>
              <a:rPr lang="nl-NL" dirty="0" err="1" smtClean="0"/>
              <a:t>Lavandula</a:t>
            </a:r>
            <a:r>
              <a:rPr lang="nl-NL" dirty="0" smtClean="0"/>
              <a:t>)</a:t>
            </a:r>
            <a:endParaRPr lang="nl-NL" dirty="0"/>
          </a:p>
        </p:txBody>
      </p:sp>
      <p:pic>
        <p:nvPicPr>
          <p:cNvPr id="6146" name="Picture 2" descr="http://www.catalogusnielsholgersson.nl/blog/wp-content/uploads/2011/08/bosjes-2011-00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996261"/>
            <a:ext cx="2483768" cy="1861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encrypted-tbn2.gstatic.com/images?q=tbn:ANd9GcQl9ghuD82kNFe6CiO-KmR0lVzY6AsDX8JH6Et20eF1puFhfvKQ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4524" y="1124744"/>
            <a:ext cx="2817963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thumbs.dreamstime.com/x/mand-9048083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579" y="2903570"/>
            <a:ext cx="2265852" cy="2124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http://s.s-bol.com/imgbase0/imagebase/large/FC/5/2/5/8/9200000020448525.jp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325" y="3564586"/>
            <a:ext cx="2545199" cy="143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http://users.skynet.be/dani/jpg/paasfeest.jp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844824"/>
            <a:ext cx="2261186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16381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8" name="Picture 10" descr="http://d4917592.temp200.hostica.com/images/Rattan%20Cane%20Climbing%20Up%20A%20Tree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416"/>
            <a:ext cx="22288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hthoek 4"/>
          <p:cNvSpPr/>
          <p:nvPr/>
        </p:nvSpPr>
        <p:spPr>
          <a:xfrm>
            <a:off x="0" y="2586286"/>
            <a:ext cx="2228850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172" name="Picture 4" descr="http://roomed.nl/wp-content/uploads/2013/10/roomed-cane_line-rotan-meubels-6.pn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704022"/>
            <a:ext cx="5580112" cy="3153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hoek 3"/>
          <p:cNvSpPr/>
          <p:nvPr/>
        </p:nvSpPr>
        <p:spPr>
          <a:xfrm>
            <a:off x="3563888" y="3704022"/>
            <a:ext cx="2276429" cy="5890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55976" y="74850"/>
            <a:ext cx="5299291" cy="1143000"/>
          </a:xfrm>
        </p:spPr>
        <p:txBody>
          <a:bodyPr>
            <a:normAutofit fontScale="90000"/>
          </a:bodyPr>
          <a:lstStyle/>
          <a:p>
            <a:r>
              <a:rPr lang="nl-NL" u="sng" dirty="0" smtClean="0"/>
              <a:t>Geïmporteerd </a:t>
            </a:r>
            <a:r>
              <a:rPr lang="nl-NL" u="sng" dirty="0" err="1" smtClean="0"/>
              <a:t>mandwerk</a:t>
            </a:r>
            <a:r>
              <a:rPr lang="nl-NL" dirty="0" smtClean="0"/>
              <a:t>: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51520" y="2586285"/>
            <a:ext cx="8219256" cy="1706811"/>
          </a:xfrm>
        </p:spPr>
        <p:txBody>
          <a:bodyPr>
            <a:normAutofit fontScale="92500" lnSpcReduction="20000"/>
          </a:bodyPr>
          <a:lstStyle/>
          <a:p>
            <a:r>
              <a:rPr lang="nl-NL" dirty="0" smtClean="0"/>
              <a:t>Rotan: </a:t>
            </a:r>
          </a:p>
          <a:p>
            <a:pPr lvl="1"/>
            <a:r>
              <a:rPr lang="nl-NL" dirty="0" smtClean="0"/>
              <a:t>Stengel van de rotanpalm, </a:t>
            </a:r>
          </a:p>
          <a:p>
            <a:pPr marL="457200" lvl="1" indent="0">
              <a:buNone/>
            </a:pPr>
            <a:r>
              <a:rPr lang="nl-NL" dirty="0"/>
              <a:t> </a:t>
            </a:r>
            <a:r>
              <a:rPr lang="nl-NL" dirty="0" smtClean="0"/>
              <a:t>   </a:t>
            </a:r>
            <a:r>
              <a:rPr lang="nl-NL" dirty="0" smtClean="0">
                <a:solidFill>
                  <a:prstClr val="black"/>
                </a:solidFill>
              </a:rPr>
              <a:t>slingerende</a:t>
            </a:r>
            <a:r>
              <a:rPr lang="nl-NL" dirty="0" smtClean="0"/>
              <a:t>  klimmende palmsoort</a:t>
            </a:r>
          </a:p>
          <a:p>
            <a:pPr lvl="1"/>
            <a:r>
              <a:rPr lang="nl-NL" dirty="0" smtClean="0"/>
              <a:t>Gebruik: Tuinstoelen, meubels</a:t>
            </a:r>
            <a:endParaRPr lang="nl-NL" dirty="0"/>
          </a:p>
        </p:txBody>
      </p:sp>
      <p:pic>
        <p:nvPicPr>
          <p:cNvPr id="7174" name="Picture 6" descr="http://www.fietsweb.nl/productimages/Fastrider/Rotan-mand-met-klep-natural-grey-Fastrider-1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0317" y="1556792"/>
            <a:ext cx="3334903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://www.mijntuinmeubelen.be/images/rotan-stoel-tuinmeubelen.jp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425" y="0"/>
            <a:ext cx="3061691" cy="1556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47716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Afbeeldingsresultaat voor pitri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96852"/>
            <a:ext cx="1950547" cy="1462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Afbeeldingsresultaat voor pitri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014036"/>
            <a:ext cx="3223514" cy="3900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4176464"/>
          </a:xfrm>
        </p:spPr>
        <p:txBody>
          <a:bodyPr/>
          <a:lstStyle/>
          <a:p>
            <a:r>
              <a:rPr lang="nl-NL" dirty="0" smtClean="0"/>
              <a:t>Pitriet: </a:t>
            </a:r>
          </a:p>
          <a:p>
            <a:pPr>
              <a:buFontTx/>
              <a:buChar char="-"/>
            </a:pPr>
            <a:r>
              <a:rPr lang="nl-NL" dirty="0" smtClean="0"/>
              <a:t>Kern van rotanstengel</a:t>
            </a:r>
          </a:p>
          <a:p>
            <a:pPr>
              <a:buFontTx/>
              <a:buChar char="-"/>
            </a:pPr>
            <a:r>
              <a:rPr lang="nl-NL" dirty="0" smtClean="0"/>
              <a:t>Geschilde rotan</a:t>
            </a:r>
          </a:p>
          <a:p>
            <a:pPr>
              <a:buFontTx/>
              <a:buChar char="-"/>
            </a:pPr>
            <a:endParaRPr lang="nl-NL" dirty="0"/>
          </a:p>
          <a:p>
            <a:pPr>
              <a:buFontTx/>
              <a:buChar char="-"/>
            </a:pPr>
            <a:endParaRPr lang="nl-NL" dirty="0" smtClean="0"/>
          </a:p>
          <a:p>
            <a:pPr>
              <a:buFontTx/>
              <a:buChar char="-"/>
            </a:pPr>
            <a:r>
              <a:rPr lang="nl-NL" dirty="0" smtClean="0"/>
              <a:t>Gebruik: Manden, dienbladen, </a:t>
            </a:r>
          </a:p>
          <a:p>
            <a:pPr marL="0" indent="0">
              <a:buNone/>
            </a:pPr>
            <a:r>
              <a:rPr lang="nl-NL" dirty="0"/>
              <a:t>	</a:t>
            </a:r>
            <a:r>
              <a:rPr lang="nl-NL" dirty="0" smtClean="0"/>
              <a:t>		meubels</a:t>
            </a:r>
            <a:endParaRPr lang="nl-NL" dirty="0"/>
          </a:p>
        </p:txBody>
      </p:sp>
      <p:pic>
        <p:nvPicPr>
          <p:cNvPr id="1028" name="Picture 4" descr="Afbeeldingsresultaat voor pitrie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628801"/>
            <a:ext cx="2414195" cy="1813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fbeeldingsresultaat voor pitrie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6115" y="103555"/>
            <a:ext cx="2877885" cy="2317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Afbeeldingsresultaat voor pitrie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237" y="2642833"/>
            <a:ext cx="2968437" cy="2226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Afbeeldingsresultaat voor pitriet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3628" y="4530582"/>
            <a:ext cx="2327418" cy="2327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www.mijntuinmeubelen.be/wp-content/uploads/2009/02/rotan-tuinstoel.jp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4550308"/>
            <a:ext cx="3384376" cy="2496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821631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610</TotalTime>
  <Words>195</Words>
  <Application>Microsoft Office PowerPoint</Application>
  <PresentationFormat>Diavoorstelling (4:3)</PresentationFormat>
  <Paragraphs>66</Paragraphs>
  <Slides>13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7" baseType="lpstr">
      <vt:lpstr>Arial</vt:lpstr>
      <vt:lpstr>Calibri</vt:lpstr>
      <vt:lpstr>Wingdings</vt:lpstr>
      <vt:lpstr>Kantoorthema</vt:lpstr>
      <vt:lpstr>Ondergronden: manden</vt:lpstr>
      <vt:lpstr>Meest gebruikte Hollandse vlechtmaterialen:</vt:lpstr>
      <vt:lpstr>PowerPoint-presentatie</vt:lpstr>
      <vt:lpstr>PowerPoint-presentatie</vt:lpstr>
      <vt:lpstr>PowerPoint-presentatie</vt:lpstr>
      <vt:lpstr>PowerPoint-presentatie</vt:lpstr>
      <vt:lpstr>Andere (Hollandse) vlechtmaterialen:</vt:lpstr>
      <vt:lpstr>Geïmporteerd mandwerk:</vt:lpstr>
      <vt:lpstr>PowerPoint-presentatie</vt:lpstr>
      <vt:lpstr> </vt:lpstr>
      <vt:lpstr> </vt:lpstr>
      <vt:lpstr> </vt:lpstr>
      <vt:lpstr>PowerPoint-presentatie</vt:lpstr>
    </vt:vector>
  </TitlesOfParts>
  <Company>Helicon Opleidingen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Ondergronden: manden</dc:title>
  <dc:creator>Jacintha Westerink</dc:creator>
  <cp:lastModifiedBy>Jacintha Westerink</cp:lastModifiedBy>
  <cp:revision>25</cp:revision>
  <dcterms:created xsi:type="dcterms:W3CDTF">2015-02-08T13:41:48Z</dcterms:created>
  <dcterms:modified xsi:type="dcterms:W3CDTF">2016-09-17T15:01:44Z</dcterms:modified>
</cp:coreProperties>
</file>